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91" r:id="rId2"/>
    <p:sldId id="292" r:id="rId3"/>
    <p:sldId id="293" r:id="rId4"/>
    <p:sldId id="294" r:id="rId5"/>
    <p:sldId id="274" r:id="rId6"/>
    <p:sldId id="288" r:id="rId7"/>
    <p:sldId id="289" r:id="rId8"/>
    <p:sldId id="290" r:id="rId9"/>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10/8/2019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Sickness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AE94B3F-B003-4F2C-B281-438DF593997F}"/>
              </a:ext>
            </a:extLst>
          </p:cNvPr>
          <p:cNvPicPr>
            <a:picLocks noChangeAspect="1"/>
          </p:cNvPicPr>
          <p:nvPr/>
        </p:nvPicPr>
        <p:blipFill>
          <a:blip r:embed="rId5"/>
          <a:stretch>
            <a:fillRect/>
          </a:stretch>
        </p:blipFill>
        <p:spPr>
          <a:xfrm>
            <a:off x="180474" y="3616499"/>
            <a:ext cx="7025777" cy="32748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The Sickness</a:t>
            </a:r>
          </a:p>
          <a:p>
            <a:pPr algn="ctr"/>
            <a:r>
              <a:rPr lang="en-US" b="1" dirty="0"/>
              <a:t>Written Stage Briefing</a:t>
            </a:r>
          </a:p>
          <a:p>
            <a:r>
              <a:rPr lang="en-US" dirty="0"/>
              <a:t>The Sickness is a 20 round, 100 point, Comstock Medium Course. There are ten IPSC targets. The best two hits on paper will score. The start signal is audible.</a:t>
            </a:r>
          </a:p>
          <a:p>
            <a:endParaRPr lang="en-US" dirty="0"/>
          </a:p>
          <a:p>
            <a:r>
              <a:rPr lang="en-US" dirty="0"/>
              <a:t>Handgun start position is standing with both feet on X’s, inside the shooting area, wrists below belt. Handgun is loaded and holstered.</a:t>
            </a:r>
          </a:p>
          <a:p>
            <a:endParaRPr lang="en-US" dirty="0"/>
          </a:p>
          <a:p>
            <a:r>
              <a:rPr lang="en-US" dirty="0"/>
              <a:t>PCC start position is standing with both feet on X’s, inside the shooting area. Loaded carbine is held with both hands, safety on, pointed at either orange cone.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33201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825174"/>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Me Your Hate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String 1: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 String 2: Standing with both feet on opposite set of X’s from string 1,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Virginia Count,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4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String 1: Engage T1-T3 OR T4-T6 with only two rounds each, perform a mandatory reload, then engage remaining array with only two rounds each.</a:t>
                      </a:r>
                    </a:p>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String 2: Engage T1-T3 OR T4-T6 with only two rounds each, perform a mandatory reload, then engage remaining array with only two rounds each strong hand only.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3B770B-9AFC-458F-AAB8-FB5D709C0267}"/>
              </a:ext>
            </a:extLst>
          </p:cNvPr>
          <p:cNvPicPr>
            <a:picLocks noChangeAspect="1"/>
          </p:cNvPicPr>
          <p:nvPr/>
        </p:nvPicPr>
        <p:blipFill>
          <a:blip r:embed="rId5"/>
          <a:stretch>
            <a:fillRect/>
          </a:stretch>
        </p:blipFill>
        <p:spPr>
          <a:xfrm>
            <a:off x="144711" y="4286313"/>
            <a:ext cx="7025777" cy="4752104"/>
          </a:xfrm>
          <a:prstGeom prst="rect">
            <a:avLst/>
          </a:prstGeom>
        </p:spPr>
      </p:pic>
      <p:sp>
        <p:nvSpPr>
          <p:cNvPr id="3" name="TextBox 2">
            <a:extLst>
              <a:ext uri="{FF2B5EF4-FFF2-40B4-BE49-F238E27FC236}">
                <a16:creationId xmlns:a16="http://schemas.microsoft.com/office/drawing/2014/main" id="{F3ADB682-5676-4719-A800-4CFF666C0792}"/>
              </a:ext>
            </a:extLst>
          </p:cNvPr>
          <p:cNvSpPr txBox="1"/>
          <p:nvPr/>
        </p:nvSpPr>
        <p:spPr>
          <a:xfrm>
            <a:off x="250711" y="7256477"/>
            <a:ext cx="453970" cy="369332"/>
          </a:xfrm>
          <a:prstGeom prst="rect">
            <a:avLst/>
          </a:prstGeom>
          <a:noFill/>
        </p:spPr>
        <p:txBody>
          <a:bodyPr wrap="none" rtlCol="0">
            <a:spAutoFit/>
          </a:bodyPr>
          <a:lstStyle/>
          <a:p>
            <a:r>
              <a:rPr lang="en-US" dirty="0"/>
              <a:t>T1</a:t>
            </a:r>
          </a:p>
        </p:txBody>
      </p:sp>
      <p:sp>
        <p:nvSpPr>
          <p:cNvPr id="7" name="TextBox 6">
            <a:extLst>
              <a:ext uri="{FF2B5EF4-FFF2-40B4-BE49-F238E27FC236}">
                <a16:creationId xmlns:a16="http://schemas.microsoft.com/office/drawing/2014/main" id="{3D551F22-C3C9-4885-99FD-7A629146195E}"/>
              </a:ext>
            </a:extLst>
          </p:cNvPr>
          <p:cNvSpPr txBox="1"/>
          <p:nvPr/>
        </p:nvSpPr>
        <p:spPr>
          <a:xfrm>
            <a:off x="826142" y="6477699"/>
            <a:ext cx="453970" cy="369332"/>
          </a:xfrm>
          <a:prstGeom prst="rect">
            <a:avLst/>
          </a:prstGeom>
          <a:noFill/>
        </p:spPr>
        <p:txBody>
          <a:bodyPr wrap="none" rtlCol="0">
            <a:spAutoFit/>
          </a:bodyPr>
          <a:lstStyle/>
          <a:p>
            <a:r>
              <a:rPr lang="en-US" dirty="0"/>
              <a:t>T2</a:t>
            </a:r>
          </a:p>
        </p:txBody>
      </p:sp>
      <p:sp>
        <p:nvSpPr>
          <p:cNvPr id="8" name="TextBox 7">
            <a:extLst>
              <a:ext uri="{FF2B5EF4-FFF2-40B4-BE49-F238E27FC236}">
                <a16:creationId xmlns:a16="http://schemas.microsoft.com/office/drawing/2014/main" id="{D2FC58A7-F80D-4DCF-B09F-8F6244E07AB5}"/>
              </a:ext>
            </a:extLst>
          </p:cNvPr>
          <p:cNvSpPr txBox="1"/>
          <p:nvPr/>
        </p:nvSpPr>
        <p:spPr>
          <a:xfrm>
            <a:off x="2131243" y="4825875"/>
            <a:ext cx="45397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9C54EC0B-BB6F-43A1-A5A4-DE0BF8E5AC20}"/>
              </a:ext>
            </a:extLst>
          </p:cNvPr>
          <p:cNvSpPr txBox="1"/>
          <p:nvPr/>
        </p:nvSpPr>
        <p:spPr>
          <a:xfrm>
            <a:off x="4807331" y="4867928"/>
            <a:ext cx="453970" cy="369332"/>
          </a:xfrm>
          <a:prstGeom prst="rect">
            <a:avLst/>
          </a:prstGeom>
          <a:noFill/>
        </p:spPr>
        <p:txBody>
          <a:bodyPr wrap="none" rtlCol="0">
            <a:spAutoFit/>
          </a:bodyPr>
          <a:lstStyle/>
          <a:p>
            <a:r>
              <a:rPr lang="en-US" dirty="0"/>
              <a:t>T4</a:t>
            </a:r>
          </a:p>
        </p:txBody>
      </p:sp>
      <p:sp>
        <p:nvSpPr>
          <p:cNvPr id="10" name="TextBox 9">
            <a:extLst>
              <a:ext uri="{FF2B5EF4-FFF2-40B4-BE49-F238E27FC236}">
                <a16:creationId xmlns:a16="http://schemas.microsoft.com/office/drawing/2014/main" id="{AA9EDB9B-DBF8-4AA5-B54F-6C5E75217139}"/>
              </a:ext>
            </a:extLst>
          </p:cNvPr>
          <p:cNvSpPr txBox="1"/>
          <p:nvPr/>
        </p:nvSpPr>
        <p:spPr>
          <a:xfrm>
            <a:off x="5917802" y="6887145"/>
            <a:ext cx="453970" cy="369332"/>
          </a:xfrm>
          <a:prstGeom prst="rect">
            <a:avLst/>
          </a:prstGeom>
          <a:noFill/>
        </p:spPr>
        <p:txBody>
          <a:bodyPr wrap="none" rtlCol="0">
            <a:spAutoFit/>
          </a:bodyPr>
          <a:lstStyle/>
          <a:p>
            <a:r>
              <a:rPr lang="en-US" dirty="0"/>
              <a:t>T5</a:t>
            </a:r>
          </a:p>
        </p:txBody>
      </p:sp>
      <p:sp>
        <p:nvSpPr>
          <p:cNvPr id="11" name="TextBox 10">
            <a:extLst>
              <a:ext uri="{FF2B5EF4-FFF2-40B4-BE49-F238E27FC236}">
                <a16:creationId xmlns:a16="http://schemas.microsoft.com/office/drawing/2014/main" id="{B4000C11-AFB6-4140-9DC2-C1EF8EB3BBC6}"/>
              </a:ext>
            </a:extLst>
          </p:cNvPr>
          <p:cNvSpPr txBox="1"/>
          <p:nvPr/>
        </p:nvSpPr>
        <p:spPr>
          <a:xfrm>
            <a:off x="6284713" y="7843252"/>
            <a:ext cx="453970" cy="369332"/>
          </a:xfrm>
          <a:prstGeom prst="rect">
            <a:avLst/>
          </a:prstGeom>
          <a:noFill/>
        </p:spPr>
        <p:txBody>
          <a:bodyPr wrap="none" rtlCol="0">
            <a:spAutoFit/>
          </a:bodyPr>
          <a:lstStyle/>
          <a:p>
            <a:r>
              <a:rPr lang="en-US" dirty="0"/>
              <a:t>T6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848302"/>
          </a:xfrm>
          <a:prstGeom prst="rect">
            <a:avLst/>
          </a:prstGeom>
          <a:noFill/>
        </p:spPr>
        <p:txBody>
          <a:bodyPr wrap="square" rtlCol="0">
            <a:spAutoFit/>
          </a:bodyPr>
          <a:lstStyle/>
          <a:p>
            <a:pPr algn="ctr"/>
            <a:r>
              <a:rPr lang="en-US" b="1" dirty="0"/>
              <a:t>Bring Me Your Hate</a:t>
            </a:r>
          </a:p>
          <a:p>
            <a:pPr algn="ctr"/>
            <a:r>
              <a:rPr lang="en-US" b="1" dirty="0"/>
              <a:t>Written Stage Briefing</a:t>
            </a:r>
          </a:p>
          <a:p>
            <a:r>
              <a:rPr lang="en-US" dirty="0"/>
              <a:t>Bring Me Your Hate is a 24 round, 120 point, Virginia Count Standard Exercise. There are six USPSA targets. The best four hits on paper will score. The start signal is audible. There are two strings of fire.</a:t>
            </a:r>
          </a:p>
          <a:p>
            <a:endParaRPr lang="en-US" dirty="0"/>
          </a:p>
          <a:p>
            <a:r>
              <a:rPr lang="en-US" dirty="0"/>
              <a:t>Handgun start position for string one is standing with both feet on either set of X’s with pistol loaded and holstered, wrists below belt. The start position for string two is standing with both feet on the opposite set of X’s with pistol loaded and holstered, wrists below belt.</a:t>
            </a:r>
          </a:p>
          <a:p>
            <a:endParaRPr lang="en-US" dirty="0"/>
          </a:p>
          <a:p>
            <a:r>
              <a:rPr lang="en-US" dirty="0"/>
              <a:t>PCC start position for string one is standing with both feet on either set of X’s with loaded carbine held with both hands, safety on, shouldered, pointed at either orange cone. The start position for string two is standing on the opposite set of X’s with loaded carbine held with both hands, safety on, shouldered, pointed at either orange cone.</a:t>
            </a:r>
          </a:p>
          <a:p>
            <a:endParaRPr lang="en-US" dirty="0"/>
          </a:p>
          <a:p>
            <a:r>
              <a:rPr lang="en-US" dirty="0"/>
              <a:t>Targets are designated T1 through T6, from left to right per the stage diagram. Stage procedure for string one is to engage T1-T3 OR T4-T6 from within the shooting area with only two rounds each, perform a mandatory reload, then engage the remaining array with only two rounds each. Stage procedure for string two is to engage T1-T3 OR T4-T6 from within the shooting area with only two rounds each, perform a mandatory reload, then engage the remaining array with only two rounds each strong hand only.</a:t>
            </a:r>
          </a:p>
        </p:txBody>
      </p:sp>
    </p:spTree>
    <p:extLst>
      <p:ext uri="{BB962C8B-B14F-4D97-AF65-F5344CB8AC3E}">
        <p14:creationId xmlns:p14="http://schemas.microsoft.com/office/powerpoint/2010/main" val="3821226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6687590"/>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Borrowed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a:t>
                      </a:r>
                      <a:r>
                        <a:rPr lang="en-US" sz="1100" b="1" i="0" u="none" strike="noStrike" kern="1200" cap="none" spc="0" baseline="0">
                          <a:solidFill>
                            <a:srgbClr val="000000"/>
                          </a:solidFill>
                          <a:uFillTx/>
                          <a:latin typeface="Arial" pitchFamily="34"/>
                          <a:ea typeface="Arial" pitchFamily="34"/>
                          <a:cs typeface="Arial" pitchFamily="34"/>
                        </a:rPr>
                        <a:t>feet outside </a:t>
                      </a:r>
                      <a:r>
                        <a:rPr lang="en-US" sz="1100" b="1" i="0" u="none" strike="noStrike" kern="1200" cap="none" spc="0" baseline="0" dirty="0">
                          <a:solidFill>
                            <a:srgbClr val="000000"/>
                          </a:solidFill>
                          <a:uFillTx/>
                          <a:latin typeface="Arial" pitchFamily="34"/>
                          <a:ea typeface="Arial" pitchFamily="34"/>
                          <a:cs typeface="Arial" pitchFamily="34"/>
                        </a:rPr>
                        <a:t>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4EFA86-07A9-4276-9A65-07AD6150C3E6}"/>
              </a:ext>
            </a:extLst>
          </p:cNvPr>
          <p:cNvPicPr>
            <a:picLocks noChangeAspect="1"/>
          </p:cNvPicPr>
          <p:nvPr/>
        </p:nvPicPr>
        <p:blipFill>
          <a:blip r:embed="rId5"/>
          <a:stretch>
            <a:fillRect/>
          </a:stretch>
        </p:blipFill>
        <p:spPr>
          <a:xfrm>
            <a:off x="180474" y="3385647"/>
            <a:ext cx="7025777" cy="36689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Something Borrowed</a:t>
            </a:r>
          </a:p>
          <a:p>
            <a:pPr algn="ctr"/>
            <a:r>
              <a:rPr lang="en-US" b="1" dirty="0"/>
              <a:t>Written Stage Briefing</a:t>
            </a:r>
          </a:p>
          <a:p>
            <a:r>
              <a:rPr lang="en-US" dirty="0"/>
              <a:t>Something Borrowed is a 26 round, 130 point, Comstock Long Course. There are eight USPSA targets and two Colt Poppers. The best three hits per paper target will score and steel must fall to score. The start signal is audible.</a:t>
            </a:r>
          </a:p>
          <a:p>
            <a:endParaRPr lang="en-US" dirty="0"/>
          </a:p>
          <a:p>
            <a:r>
              <a:rPr lang="en-US" dirty="0"/>
              <a:t>Handgun start position is standing with both feet outside of the shooting area, wrists below belt. Handgun is loaded and holstered.</a:t>
            </a:r>
          </a:p>
          <a:p>
            <a:endParaRPr lang="en-US" dirty="0"/>
          </a:p>
          <a:p>
            <a:r>
              <a:rPr lang="en-US" dirty="0"/>
              <a:t>PCC start position is standing with both feet outside the shooting area. Loaded carbine is held with both hands, safety on, shouldered, pointed at orange cone.</a:t>
            </a:r>
          </a:p>
          <a:p>
            <a:endParaRPr lang="en-US" dirty="0"/>
          </a:p>
          <a:p>
            <a:r>
              <a:rPr lang="en-US" dirty="0"/>
              <a:t>Upon start signal, engage targets as they become available from within the shooting area.</a:t>
            </a:r>
          </a:p>
          <a:p>
            <a:endParaRPr lang="en-US" dirty="0"/>
          </a:p>
          <a:p>
            <a:r>
              <a:rPr lang="en-US" dirty="0"/>
              <a:t>Admin note: yes I did steal this from nationals.</a:t>
            </a:r>
          </a:p>
        </p:txBody>
      </p:sp>
    </p:spTree>
    <p:extLst>
      <p:ext uri="{BB962C8B-B14F-4D97-AF65-F5344CB8AC3E}">
        <p14:creationId xmlns:p14="http://schemas.microsoft.com/office/powerpoint/2010/main" val="253625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Horsing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palms flat covering X’s on table.</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pointed squarely down range, trigger guard on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0D4216-83DE-4E4B-A42F-807E181BBB35}"/>
              </a:ext>
            </a:extLst>
          </p:cNvPr>
          <p:cNvPicPr>
            <a:picLocks noChangeAspect="1"/>
          </p:cNvPicPr>
          <p:nvPr/>
        </p:nvPicPr>
        <p:blipFill>
          <a:blip r:embed="rId5"/>
          <a:stretch>
            <a:fillRect/>
          </a:stretch>
        </p:blipFill>
        <p:spPr>
          <a:xfrm>
            <a:off x="180474" y="3511139"/>
            <a:ext cx="7025777" cy="4509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Horsing Around</a:t>
            </a:r>
          </a:p>
          <a:p>
            <a:pPr algn="ctr"/>
            <a:r>
              <a:rPr lang="en-US" b="1" dirty="0"/>
              <a:t>Written Stage Briefing</a:t>
            </a:r>
          </a:p>
          <a:p>
            <a:r>
              <a:rPr lang="en-US" dirty="0"/>
              <a:t>Horsing Around is a 31 round, 155 point, Comstock Long Course. There are thirteen USPSA targets and five mini-poppers. The best two hits on paper will score and steel must fall to score. The start signal is audible.</a:t>
            </a:r>
          </a:p>
          <a:p>
            <a:endParaRPr lang="en-US" dirty="0"/>
          </a:p>
          <a:p>
            <a:r>
              <a:rPr lang="en-US" dirty="0"/>
              <a:t>Handgun start position is with both hands covering marks with palms. Handgun is loaded, lying unsupported on table, with trigger guard on mark. Muzzle must be pointed squarely down range.</a:t>
            </a:r>
          </a:p>
          <a:p>
            <a:endParaRPr lang="en-US" dirty="0"/>
          </a:p>
          <a:p>
            <a:r>
              <a:rPr lang="en-US" dirty="0"/>
              <a:t>Handgun start position is with both hands covering marks with palms. Carbine is loaded, safety on, lying unsupported on table, with trigger guard on mark. Muzzle must be pointed squarely down range.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96013126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1552</TotalTime>
  <Words>1027</Words>
  <Application>Microsoft Office PowerPoint</Application>
  <PresentationFormat>Custom</PresentationFormat>
  <Paragraphs>93</Paragraphs>
  <Slides>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211</cp:revision>
  <cp:lastPrinted>2016-01-15T21:54:08Z</cp:lastPrinted>
  <dcterms:created xsi:type="dcterms:W3CDTF">2002-08-21T12:11:08Z</dcterms:created>
  <dcterms:modified xsi:type="dcterms:W3CDTF">2019-10-08T19:39:48Z</dcterms:modified>
  <cp:category>Shooting</cp:category>
</cp:coreProperties>
</file>